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5" r:id="rId3"/>
    <p:sldId id="276" r:id="rId4"/>
    <p:sldId id="257" r:id="rId5"/>
    <p:sldId id="258" r:id="rId6"/>
    <p:sldId id="272" r:id="rId7"/>
    <p:sldId id="279" r:id="rId8"/>
    <p:sldId id="262" r:id="rId9"/>
    <p:sldId id="278" r:id="rId10"/>
    <p:sldId id="259" r:id="rId11"/>
    <p:sldId id="263" r:id="rId12"/>
    <p:sldId id="266" r:id="rId13"/>
    <p:sldId id="270" r:id="rId14"/>
    <p:sldId id="282" r:id="rId15"/>
    <p:sldId id="283" r:id="rId16"/>
    <p:sldId id="274" r:id="rId17"/>
    <p:sldId id="269" r:id="rId18"/>
    <p:sldId id="271" r:id="rId19"/>
    <p:sldId id="280" r:id="rId20"/>
    <p:sldId id="281" r:id="rId21"/>
    <p:sldId id="261" r:id="rId22"/>
    <p:sldId id="273" r:id="rId23"/>
    <p:sldId id="268" r:id="rId24"/>
    <p:sldId id="265" r:id="rId25"/>
    <p:sldId id="277" r:id="rId26"/>
    <p:sldId id="264" r:id="rId27"/>
    <p:sldId id="284" r:id="rId28"/>
    <p:sldId id="26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88" autoAdjust="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112" y="2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85F5C-1FD9-4365-B37A-B2B745C7EAA8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FC05B-4386-46A3-BC0B-E87BE493C8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18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FC05B-4386-46A3-BC0B-E87BE493C8C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08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FC05B-4386-46A3-BC0B-E87BE493C8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948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FC05B-4386-46A3-BC0B-E87BE493C8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26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FC05B-4386-46A3-BC0B-E87BE493C8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05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FC05B-4386-46A3-BC0B-E87BE493C8C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8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90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61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6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2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2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97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61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55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6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4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09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1F099-0EDD-460E-AB1A-AFAA7F773F00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5780C-5199-4018-A595-E2AA3733D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9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evolutionary-intelligence.github.io/" TargetMode="External"/><Relationship Id="rId4" Type="http://schemas.openxmlformats.org/officeDocument/2006/relationships/hyperlink" Target="https://sites.google.com/view/leadworkshop2025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istory.computer.org/pioneers/metropolis.html" TargetMode="External"/><Relationship Id="rId7" Type="http://schemas.openxmlformats.org/officeDocument/2006/relationships/hyperlink" Target="https://github.com/Evolutionary-Intelligence/pypop?tab=readme-ov-file#patterndirect-search-psds" TargetMode="External"/><Relationship Id="rId2" Type="http://schemas.openxmlformats.org/officeDocument/2006/relationships/hyperlink" Target="https://www.nobelprize.org/prizes/physics/1938/fermi/biographic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simonsfoundation.org/people/margaret-h-wright/" TargetMode="External"/><Relationship Id="rId4" Type="http://schemas.openxmlformats.org/officeDocument/2006/relationships/hyperlink" Target="https://royalsocietypublishing.org/doi/10.1098/rsbm.2017.002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~ken/" TargetMode="External"/><Relationship Id="rId7" Type="http://schemas.openxmlformats.org/officeDocument/2006/relationships/hyperlink" Target="https://github.com/Evolutionary-Intelligence/pypop?tab=readme-ov-file#random-searchoptimization-rsro" TargetMode="External"/><Relationship Id="rId2" Type="http://schemas.openxmlformats.org/officeDocument/2006/relationships/hyperlink" Target="https://ashby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tich.ch/" TargetMode="External"/><Relationship Id="rId5" Type="http://schemas.openxmlformats.org/officeDocument/2006/relationships/hyperlink" Target="https://www.informs.org/Explore/History-of-O.R.-Excellence/Biographical-Profiles/Smith-Robert-L" TargetMode="External"/><Relationship Id="rId4" Type="http://schemas.openxmlformats.org/officeDocument/2006/relationships/hyperlink" Target="https://www.informs.org/Recognizing-Excellence/Award-Recipients/Zelda-Zabinsky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volutionary-Intelligence/pypop?tab=readme-ov-file#random-searchoptimization-rsro" TargetMode="External"/><Relationship Id="rId3" Type="http://schemas.openxmlformats.org/officeDocument/2006/relationships/hyperlink" Target="https://people.idsia.ch/~juergen/" TargetMode="External"/><Relationship Id="rId7" Type="http://schemas.openxmlformats.org/officeDocument/2006/relationships/hyperlink" Target="https://www.nasonline.org/directory-entry/yurii-e-nesterov-5n5mo7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turing.acm.org/award_winners/barto_9471663.cfm" TargetMode="External"/><Relationship Id="rId5" Type="http://schemas.openxmlformats.org/officeDocument/2006/relationships/hyperlink" Target="https://yoshuabengio.org/" TargetMode="External"/><Relationship Id="rId4" Type="http://schemas.openxmlformats.org/officeDocument/2006/relationships/hyperlink" Target="https://www.jku.at/en/institute-for-machine-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texas.edu/~rist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ridia.ulb.ac.be/~mdorigo/HomePageDorigo/index.php" TargetMode="External"/><Relationship Id="rId5" Type="http://schemas.openxmlformats.org/officeDocument/2006/relationships/hyperlink" Target="http://www.evolutionarycomputation.org/" TargetMode="External"/><Relationship Id="rId4" Type="http://schemas.openxmlformats.org/officeDocument/2006/relationships/hyperlink" Target="https://search.asu.edu/profile/318264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se-lab.seas.harvard.edu/people/petros-koumoutsako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cml.cc/virtual/2021/poster/1017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hyperlink" Target="https://twitter.com/SGribaldo/status/1628431492459241472/photo/1" TargetMode="External"/><Relationship Id="rId4" Type="http://schemas.openxmlformats.org/officeDocument/2006/relationships/hyperlink" Target="https://www.apollo-magazine.com/4-things-to-see-charles-darwi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bablyapproximatelycorrect.com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ad.informatik.uni-freiburg.de/wp-content/uploads/papers/11-LION5-SMAC-slides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ts2026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psn2026.disi.unitn.i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cml.cc/media/icml-2019/Slides/4336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en.wikipedia.org/wiki/Fred_W._Glov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orms.org/" TargetMode="External"/><Relationship Id="rId5" Type="http://schemas.openxmlformats.org/officeDocument/2006/relationships/hyperlink" Target="https://en.wikipedia.org/wiki/John_von_Neumann_Theory_Prize" TargetMode="External"/><Relationship Id="rId4" Type="http://schemas.openxmlformats.org/officeDocument/2006/relationships/hyperlink" Target="https://en.wikipedia.org/wiki/National_Academy_of_Engineer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en-US" altLang="zh-CN" sz="3600" b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POPulation-Based Randomized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Algorithms (POP) for High-Dimensional Black-Box Optimization/Search (BBO)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Qiqi Duan, SUSTech &amp; HIT, China</a:t>
            </a:r>
          </a:p>
          <a:p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LEAD Workshop (Virtual) at SCUT, China</a:t>
            </a:r>
          </a:p>
          <a:p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Sept. 13, 2025</a:t>
            </a:r>
          </a:p>
        </p:txBody>
      </p:sp>
      <p:pic>
        <p:nvPicPr>
          <p:cNvPr id="1026" name="Picture 2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8000"/>
            <a:ext cx="102893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28935" y="6498000"/>
            <a:ext cx="1116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://creativecommons.org/licenses/by/4.0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2537" y="5554734"/>
            <a:ext cx="6566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sites.google.com/view/leadworkshop2025/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Personal Website: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://evolutionary-intelligence.github.io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634" y="0"/>
            <a:ext cx="91036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36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9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Pattern/Direct Search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(PS/DS)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Fermi and Metropolis,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1952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solution of a minimum problem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Alamos Scientific Lab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https://www.nobelprize.org/prizes/physics/1938/fermi/biographical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Nobel Prize in Physics 1938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history.computer.org/pioneers/metropolis.html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(Computer Pioneer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Hooke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Jeeves,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“Direct search” solution of numerical and statistical problems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JACM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(Cited by &gt;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6K)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Powell,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1964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method for finding the minimum of a function of several variables without calculating derivatives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CJ.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royalsocietypublishing.org/doi/10.1098/rsbm.2017.0023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(Member of RS and NAS)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Nelder and Mead,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1965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simplex method for function minimization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CJ. (Cited by &gt; 41K)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Wright,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search methods: Once scorned, now respectable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Pitman Research Notes in Mathematics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Series.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https://www.simonsfoundation.org/people/margaret-h-wright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(Member of NAS and NAE)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Lagarias, Reeds, Wright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Wright,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1998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properties of the Nelder--Mead simplex method in low dimensions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SIOPT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Cited by &gt;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10K)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Powell,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1998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search algorithms for optimization calculations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832" y="0"/>
            <a:ext cx="1590168" cy="7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98508" y="236889"/>
            <a:ext cx="16033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© Larson et al., 2019, AN </a:t>
            </a:r>
            <a:endParaRPr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://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github.com/Evolutionary-Intelligence/pypop?tab=readme-ov-file#patterndirect-search-psds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4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Randomized Search/Optimization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(RS/RO)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1 – AC / OR / MP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Ashby,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1952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for a brain: The origin of adaptive behaviour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(Cited by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6K)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ashby.info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Pioneer in Cybernetics and Systems Theory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Brooks,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1958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discussion of random methods for seeking maxima.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Rastrigin,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convergence of the random search method in the extremal control of a many parameter system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A&amp;RC.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Matyas,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1965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optimization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A&amp;RC.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Schumer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Steiglitz,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1968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step size random search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https://www.cs.princeton.edu/~ken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(ACM/IEEE Fellow)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Solis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Wets,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Minimization by random search techniques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(Cited by &gt;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Zhigljavsky and Pinter,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of global random search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Zabinsky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Smith,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adaptive search in global optimization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www.informs.org/Recognizing-Excellence/Award-Recipients/Zelda-Zabinsky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(INFORMS Fellow)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https://www.informs.org/Explore/History-of-O.R.-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Excellence/Biographical-Profiles/Smith-Robert-L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(INFORMS Fellow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Stich,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low complexity acceleration techniques for randomized optimization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PPSN.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Springer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https://www.sstich.ch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(AE in JMLR)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Wang, Hong, Jiang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Shen,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process-based random search for continuous optimization via simulation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https://github.com/Evolutionary-Intelligence/pypop?tab=readme-ov-file#random-searchoptimization-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rsro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Randomized Search/Optimization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(RS/RO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2 – AI / ML / CM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Schmidhuber,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Hochreiter,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Bengio,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benchmark problems by random guessing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Field Guide to Dynamical Recurrent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https://people.idsia.ch/~juergen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(Neural Networks Pioneer Award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2016)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www.jku.at/en/institute-for-machine-learning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(Neural Networks Pioneer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 2021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https://yoshuabengio.org/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A.M. Turing Award Laureate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 Neural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Pioneer Award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Rosenstein, M.T. and Barto, A.G.,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weightlifting by direct policy search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IJCAI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amturing.acm.org/award_winners/barto_9471663.cfm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(A.M. Turing Award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Laureate 2024)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Bergstra and Bengio,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search for hyper-parameter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JMLR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(Cited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&gt;15K)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yoshuabengio.org/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(A.M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Turing Award Laureate 2018 / Neural Networks Pioneer Award 2019)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Effective Dimensionality (LED)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promising and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 direction 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 is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certainly in adaptive algorithms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Rechenberg, 1973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Hansen et al., 2003)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Nesterov and Spokoiny,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gradient-free minimization of convex functions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FoCM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Cited by &gt;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1K)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https://www.nasonline.org/directory-entry/yurii-e-nesterov-5n5mo7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NAS)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Seminal Article”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“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Particularly Striking Result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(Review Paper “Derivative-Free Optimization Methods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2019)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Mania, Guy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Recht,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random search of static linear policies is competitive for reinforcement learning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Sener and Koltun, 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guide random search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Gao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Sener, 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Generalizing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for random search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https://github.com/Evolutionary-Intelligence/pypop?tab=readme-ov-file#random-searchoptimization-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rsro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89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POPulation-Based 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Randomized Optimization </a:t>
            </a:r>
            <a:r>
              <a:rPr lang="en-US" altLang="zh-CN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(e.g., EA/SI)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Miikkulainen, R.,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Neuroevolution insights into biological neural computation.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https://www.cs.utexas.edu/~risto/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(AAAI/IEEE/INNS Fellow + IEEE CIS Evolutionary Computation Pioneer Award 2020)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Miikkulainen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Forrest,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biological perspective on evolutionary computation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Machine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search.asu.edu/profile/3182641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(ACM-AAAI Allen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Newell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IEEE Fellow +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CIS Evolutionary Computation Pioneer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 2023)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Eiben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Smith,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evolutionary computation to the evolution of things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http://www.evolutionarycomputation.org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Bonabeau, Dorigo and Theraulaz,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 for optimization from social insect behaviour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https://iridia.ulb.ac.be/~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mdorigo/HomePageDorigo/index.php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(AAAI/IEEE Fellow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IEEE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CIS Evolutionary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Pioneer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 2016)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Forrest,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algorithms: Principles of natural selection applied to computation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Bounds,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1987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optimization methods from physics and biology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 Strategies</a:t>
            </a:r>
            <a:r>
              <a:rPr lang="en-US" altLang="zh-CN" sz="3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(ES) / </a:t>
            </a:r>
            <a:r>
              <a:rPr lang="en-US" altLang="zh-CN" sz="3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</a:t>
            </a:r>
            <a:r>
              <a:rPr lang="en-US" altLang="zh-CN" sz="3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 </a:t>
            </a:r>
            <a:r>
              <a:rPr lang="en-US" altLang="zh-CN" sz="3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</a:t>
            </a:r>
            <a:r>
              <a:rPr lang="en-US" altLang="zh-CN" sz="3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(NES) / </a:t>
            </a:r>
            <a:r>
              <a:rPr lang="en-US" altLang="zh-CN" sz="3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Persistent </a:t>
            </a:r>
            <a:r>
              <a:rPr lang="en-US" altLang="zh-CN" sz="3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3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volution </a:t>
            </a:r>
            <a:r>
              <a:rPr lang="en-US" altLang="zh-CN" sz="3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trategies</a:t>
            </a:r>
            <a:r>
              <a:rPr lang="en-US" altLang="zh-CN" sz="3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(PES)</a:t>
            </a:r>
            <a:endParaRPr lang="zh-CN" altLang="en-US" sz="3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Akimoto, Auger, Glasmachers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Morinaga, </a:t>
            </a:r>
            <a:r>
              <a:rPr lang="en-US" altLang="zh-CN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Global linear convergence of evolution strategies on more than smooth strongly convex functions. </a:t>
            </a:r>
            <a:r>
              <a:rPr lang="en-US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SIOPT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Vicol, Metz and Sohl-Dickstein, </a:t>
            </a:r>
            <a:r>
              <a:rPr lang="en-US" altLang="zh-CN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Unbiased gradient estimation in unrolled computation graphs with persistent evolution strategies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In </a:t>
            </a:r>
            <a:r>
              <a:rPr lang="en-US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Zhang, </a:t>
            </a:r>
            <a:r>
              <a:rPr lang="en-US" altLang="zh-CN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 </a:t>
            </a:r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evolution </a:t>
            </a: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trategies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arXiv.</a:t>
            </a: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Salimans, Ho, Chen, Sidor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Sutskever, </a:t>
            </a:r>
            <a:r>
              <a:rPr lang="en-US" altLang="zh-CN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Evolution strategies as a scalable alternative to reinforcement learning.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arXiv.</a:t>
            </a: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Ollivier, Arnold, Auger and Hansen, </a:t>
            </a:r>
            <a:r>
              <a:rPr lang="en-US" altLang="zh-CN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Information-geometric optimization algorithms: A unifying picture via invariance principles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JMLR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Auger and Hansen, </a:t>
            </a:r>
            <a:r>
              <a:rPr lang="en-US" altLang="zh-CN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convergence of comparison-based step-size adaptive randomized search via stability of Markov chains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SIOPT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Diouane, Gratton and Vicente, </a:t>
            </a:r>
            <a:r>
              <a:rPr lang="en-US" altLang="zh-CN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Globally convergent evolution strategies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Wierstra, Schaul, Glasmachers, Sun, Peters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Schmidhuber, </a:t>
            </a:r>
            <a:r>
              <a:rPr lang="en-US" altLang="zh-CN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Natural evolution strategies. </a:t>
            </a:r>
            <a:r>
              <a:rPr lang="en-US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JMLR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(CEC-2008; </a:t>
            </a:r>
            <a:r>
              <a:rPr lang="en-US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-2009)</a:t>
            </a:r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Bäck, Foussette and Krause, </a:t>
            </a:r>
            <a:r>
              <a:rPr lang="en-US" altLang="zh-CN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Contemporary evolution strategies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</a:t>
            </a:r>
          </a:p>
          <a:p>
            <a:pPr lvl="1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Bäck: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Fellow + IEEE CIS Evolutionary Computation Pioneer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 2015</a:t>
            </a: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Hansen, Müller and Koumoutsakos, </a:t>
            </a:r>
            <a:r>
              <a:rPr lang="en-US" altLang="zh-CN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2003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time complexity of the derandomized evolution strategy with covariance matrix adaptation (CMA-ES)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ECJ.</a:t>
            </a:r>
          </a:p>
          <a:p>
            <a:pPr lvl="1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cse-lab.seas.harvard.edu/people/petros-koumoutsakos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US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Academy of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Engineering)</a:t>
            </a:r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Beyer and Schwefel, </a:t>
            </a:r>
            <a:r>
              <a:rPr lang="en-US" altLang="zh-CN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2002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strategies–A comprehensive introduction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NC.</a:t>
            </a:r>
          </a:p>
          <a:p>
            <a:pPr lvl="1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Hans-Paul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Schwefel: IEEE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Fellow + IEEE CIS Evolutionary Computation Pioneer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 2002 (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Ingo Rechenberg)</a:t>
            </a:r>
          </a:p>
        </p:txBody>
      </p:sp>
    </p:spTree>
    <p:extLst>
      <p:ext uri="{BB962C8B-B14F-4D97-AF65-F5344CB8AC3E}">
        <p14:creationId xmlns:p14="http://schemas.microsoft.com/office/powerpoint/2010/main" val="25861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904"/>
            <a:ext cx="12192000" cy="57841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https://icml.cc/virtual/2021/poster/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10175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Swarm Optimizer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(PSO) / </a:t>
            </a:r>
            <a:r>
              <a:rPr lang="en-US" altLang="zh-CN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Consensus-Based Optimization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(CBO)</a:t>
            </a:r>
            <a:endParaRPr lang="zh-CN" alt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Bungert, Roith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Wacker,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Polarized consensus-based dynamics for optimization and sampling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Lyu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Chen, </a:t>
            </a:r>
            <a:r>
              <a:rPr lang="en-US" altLang="zh-CN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based stochastic optimal control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Carrillo, Trillos, Li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Zhu,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FedCBO: Reaching group consensus in clustered federated learning through consensus-based optimization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JMLR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Huang, Qiu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Riedl,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Consensus-based optimization for saddle point problems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SICON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Bolte, Miclo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Villeneuve,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Swarm gradient dynamics for global optimization: the mean-field limit </a:t>
            </a:r>
            <a:r>
              <a:rPr lang="en-US" altLang="zh-C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Borghi, Herty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Pareschi,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consensus-based </a:t>
            </a:r>
            <a:r>
              <a:rPr lang="en-US" altLang="zh-C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SIOPT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Fornasier, Huang, Pareschi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Sü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nnen, </a:t>
            </a:r>
            <a:r>
              <a:rPr lang="en-US" altLang="zh-CN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Anisotropic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in consensus-based optimization on the </a:t>
            </a:r>
            <a:r>
              <a:rPr lang="en-US" altLang="zh-C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sphere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SIOPT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Fornasier, Huang, Pareschi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Sünnen, </a:t>
            </a:r>
            <a:r>
              <a:rPr lang="en-US" altLang="zh-CN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Consensus-based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on the sphere: Convergence to global minimizers and machine </a:t>
            </a:r>
            <a:r>
              <a:rPr lang="en-US" altLang="zh-C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JMLR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Yin, </a:t>
            </a:r>
            <a:r>
              <a:rPr lang="en-US" altLang="zh-CN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convergence and rates of convergence of particle swarm optimization algorithms using stochastic approximation methods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Eberhart, Shi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Kennedy,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Swarm intelligence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Elsevier. (Cited by &gt;16K)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Kennedy and Eberhart, </a:t>
            </a:r>
            <a:r>
              <a:rPr lang="en-US" altLang="zh-CN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 swarm optimization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ICNN. (Cited by &gt;90K)</a:t>
            </a:r>
          </a:p>
        </p:txBody>
      </p:sp>
    </p:spTree>
    <p:extLst>
      <p:ext uri="{BB962C8B-B14F-4D97-AF65-F5344CB8AC3E}">
        <p14:creationId xmlns:p14="http://schemas.microsoft.com/office/powerpoint/2010/main" val="22184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41" y="3326686"/>
            <a:ext cx="5338119" cy="324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POPulation-Based 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Randomized Optimization </a:t>
            </a:r>
            <a:r>
              <a:rPr lang="en-US" altLang="zh-CN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(e.g., EA/SI)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accordance with the increase of computing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altLang="zh-CN" sz="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(CPU/GPU/TPU/…)</a:t>
            </a:r>
            <a:endParaRPr lang="en-US" altLang="zh-CN" sz="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Ending of Moore’s Law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[Leiserson </a:t>
            </a:r>
            <a:r>
              <a:rPr lang="en-US" altLang="zh-CN" sz="1800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2020, Science; Moore, 1998, PIEEE]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RayES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[Moritz </a:t>
            </a:r>
            <a:r>
              <a:rPr lang="en-US" altLang="zh-CN" sz="1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2018,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OSDI]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TianheDGA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[Fan </a:t>
            </a:r>
            <a:r>
              <a:rPr lang="en-US" altLang="zh-CN" sz="1800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en-US" altLang="zh-CN" sz="1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CN" sz="1800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2020, Science]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FunSearch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[Romera-Paredes, 2024, Nature]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AlpahEvolve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Novikov </a:t>
            </a:r>
            <a:r>
              <a:rPr lang="en-US" altLang="zh-CN" sz="1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2025,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……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45623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www.apollo-magazine.com/4-things-to-see-charles-darwin/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Charles Darwin Photo (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Collier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Portrait Gallery, 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London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twitter.com/SGribaldo/status/1628431492459241472/photo/1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Tree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Life: © Bacille Diderm 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Beaud</a:t>
            </a: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www.apollo-magazine.com/wp-content/uploads/2023/09/Charles-Darwin-copy-by-John-Collier-1883-oil-on-canvas-based-on-a-work-of-1881-NPG-LEAD.jpg?resize=900%2C6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566" y="1462393"/>
            <a:ext cx="16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33" y="0"/>
            <a:ext cx="2130867" cy="14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65060" y="4577354"/>
            <a:ext cx="331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© Leiserson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Science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73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Distributed Optimization: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Interference from Interactions</a:t>
            </a:r>
            <a:endParaRPr lang="zh-CN" alt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5274" y="2372006"/>
            <a:ext cx="11610711" cy="3016405"/>
            <a:chOff x="385274" y="2372006"/>
            <a:chExt cx="11610711" cy="301640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74" y="2620209"/>
              <a:ext cx="6135440" cy="252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45" y="2372006"/>
              <a:ext cx="6617040" cy="3016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19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9" y="547307"/>
            <a:ext cx="11513142" cy="2197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14" y="2830692"/>
            <a:ext cx="8237773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64032" y="6431487"/>
            <a:ext cx="446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Question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Collective (Swarm) Learning</a:t>
            </a:r>
            <a:endParaRPr lang="zh-CN" alt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7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7939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6084915" y="2136370"/>
            <a:ext cx="4019691" cy="1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88" y="5305232"/>
            <a:ext cx="807882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316690" y="1091089"/>
            <a:ext cx="9558620" cy="4675822"/>
            <a:chOff x="1316690" y="549728"/>
            <a:chExt cx="9558620" cy="46758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7825" y="549728"/>
              <a:ext cx="4076351" cy="216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690" y="3395946"/>
              <a:ext cx="9558620" cy="144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363" y="4865550"/>
              <a:ext cx="5367273" cy="36000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8678640" y="1901828"/>
            <a:ext cx="32568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ure Nash </a:t>
            </a:r>
            <a:r>
              <a:rPr lang="en-US" altLang="zh-CN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quilibrium</a:t>
            </a:r>
            <a:endParaRPr lang="en-US" altLang="zh-CN" sz="24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(PNE)</a:t>
            </a:r>
          </a:p>
        </p:txBody>
      </p:sp>
    </p:spTree>
    <p:extLst>
      <p:ext uri="{BB962C8B-B14F-4D97-AF65-F5344CB8AC3E}">
        <p14:creationId xmlns:p14="http://schemas.microsoft.com/office/powerpoint/2010/main" val="16921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17567" y="3038301"/>
            <a:ext cx="9842269" cy="8395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Own </a:t>
            </a:r>
            <a:r>
              <a:rPr lang="en-US" altLang="zh-CN" sz="49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(Not </a:t>
            </a:r>
            <a:r>
              <a:rPr lang="en-US" altLang="zh-CN" sz="4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Necessarily Entirely </a:t>
            </a:r>
            <a:r>
              <a:rPr lang="en-US" altLang="zh-CN" sz="49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Correct)</a:t>
            </a:r>
            <a:r>
              <a:rPr lang="en-US" altLang="zh-CN" sz="4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Opinions on BBO (</a:t>
            </a:r>
            <a:r>
              <a:rPr lang="zh-CN" altLang="en-US" sz="49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 </a:t>
            </a:r>
            <a:r>
              <a:rPr lang="en-US" altLang="zh-CN" sz="49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Truth</a:t>
            </a:r>
            <a:r>
              <a:rPr lang="en-US" altLang="zh-CN" sz="4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I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admit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respect that other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researchers have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and even all of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opinions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 a deeper fashion) before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representations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principles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means generalization, although not always from the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explicit(supervision) learning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perspective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Invariance (CMA-ES, NES): PCA (unsupervision) / Natural Gradients (optimization)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Unbiasedness: under neutral selection</a:t>
            </a:r>
          </a:p>
          <a:p>
            <a:pPr lvl="1"/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Meta-Training + Meta-Testing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PES / RL-Based / ……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NOT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the absolute and even only performance criterion</a:t>
            </a:r>
          </a:p>
          <a:p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its own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on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range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roblem class </a:t>
            </a:r>
            <a:r>
              <a:rPr lang="en-US" altLang="zh-CN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be well solved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altLang="zh-CN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be not well solved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NFLT</a:t>
            </a:r>
            <a:r>
              <a:rPr lang="en-US" altLang="zh-CN" sz="17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[Wolpert&amp;Macready, 1997, TEVC]</a:t>
            </a:r>
          </a:p>
          <a:p>
            <a:pPr lvl="2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assumption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all possible problem spaces)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Bounded generalization</a:t>
            </a:r>
          </a:p>
        </p:txBody>
      </p:sp>
      <p:pic>
        <p:nvPicPr>
          <p:cNvPr id="1026" name="Picture 2" descr="Probably Approximately Cor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000" y="4338000"/>
            <a:ext cx="168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093338" y="6488668"/>
            <a:ext cx="4418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https://probablyapproximatelycorrect.com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21535" y="3508554"/>
            <a:ext cx="303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with Online Adaptation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2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Makes Some (Rather All) Algorithmic Versions of 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Meta-Heuristics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Really “</a:t>
            </a:r>
            <a:r>
              <a:rPr lang="en-US" altLang="zh-CN" sz="3200" b="1" u="sng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 Out</a:t>
            </a:r>
            <a:r>
              <a:rPr lang="en-US" altLang="zh-CN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sz="3200" b="1" u="sng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脱颖而出</a:t>
            </a:r>
            <a:r>
              <a:rPr lang="en-US" altLang="zh-CN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)”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?: My Personal View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Excel (Global or Local)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Optimization/Search Abilities (vs Exact)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on one NP-Hard problem class (vs Over-Generalization)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on only one problem instance (or just few)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Solid Design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Rationality (logical and sometimes even philosophical insights)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Generalizability (at least on the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domain &gt; bounded generalizability under NFLT)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Rigorous Theoretical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(e.g. via Mathematical Insights)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at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infancy stage, they are often lacked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entering the mature stage, they are typically emerged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Widely Accessible 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Open-Source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Commercial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author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itself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others (further validation and improvement)</a:t>
            </a:r>
          </a:p>
          <a:p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Problem-Solving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(perhaps the main reason to 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criticize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some MH papers)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Whether or not approximation is practically acceptable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Whether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not approximation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only solution choice (in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reasonable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time)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supplement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i="1" u="sng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5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of Other </a:t>
            </a:r>
            <a:r>
              <a:rPr lang="en-US" altLang="zh-CN" sz="49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</a:t>
            </a:r>
            <a:r>
              <a:rPr lang="en-US" altLang="zh-CN" sz="4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BBO Algorithms Not Covered in This PPT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Model-Based Optimization (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Lindauer, Eggensperger, Feurer, Biedenkapp, Deng, Benjamins, Ruhkopf, Sass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Hutter,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SMAC3: A versatile Bayesian optimization package for hyperparameter optimization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JMLR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Perturbation Stochastic Approximation (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SPSA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Kleinman, Spall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Naiman,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1999.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Simulation-based optimization with stochastic approximation using common random numbers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(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Turner, Eriksson, McCourt, Kiili, Laaksonen, Xu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Guyon, 2021.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 is superior to random search for machine learning hyperparameter tuning: Analysis of the black-box optimization challenge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Wang, Hutter, Zoghi, Matheson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Feitas,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 in a billion dimensions via random embeddings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JAIR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 (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Just to name a few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176" y="0"/>
            <a:ext cx="1443824" cy="108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48176" y="927878"/>
            <a:ext cx="1443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https://aad.informatik.uni-freiburg.de/wp-content/uploads/papers/11-LION5-SMAC-slides.pdf</a:t>
            </a:r>
            <a:r>
              <a:rPr lang="zh-CN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Caution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This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PPT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 ! (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免责声明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PPT content reflects my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biased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knowledge to Black-Box Optimization (BBO), Evolutionary Algorithms (EC), and Swarm Intelligence (SI), etc.</a:t>
            </a:r>
          </a:p>
          <a:p>
            <a:pPr marL="0" indent="0" algn="ctr">
              <a:buNone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extensions, improvements, and corrections to this PPT content are 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welcomed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marL="0" indent="0" algn="ctr">
              <a:buNone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(Some parts of this PPT material come from my previous Tutorial on IEEE-CEC 2025 and also my own Ph.D. Dissertation. Finally, I </a:t>
            </a:r>
            <a:r>
              <a:rPr lang="en-US" altLang="zh-C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all references which have inspired this PPT content.)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1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Competition on Swarm Learning and Optimization (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for Swarm Intelligence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C-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(4SI) will be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International Conference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Swarm Intelligence (ICSI) in 2026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Organizers:</a:t>
            </a:r>
          </a:p>
          <a:p>
            <a:pPr lvl="2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Qiqi Duan (SUSTech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China)</a:t>
            </a:r>
          </a:p>
          <a:p>
            <a:pPr lvl="2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Lijun Sun (SZTU, China)</a:t>
            </a:r>
          </a:p>
          <a:p>
            <a:pPr lvl="2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Yang Shen (UTS, Australia)</a:t>
            </a:r>
          </a:p>
          <a:p>
            <a:pPr lvl="2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Yuhui Shi (SUSTech, China)</a:t>
            </a:r>
          </a:p>
        </p:txBody>
      </p:sp>
      <p:pic>
        <p:nvPicPr>
          <p:cNvPr id="1026" name="Picture 2" descr="https://iasei.org/icsi2025/images/backgroud/back20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740" y="2597938"/>
            <a:ext cx="3749301" cy="403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9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8" y="0"/>
            <a:ext cx="7113484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92" y="2743165"/>
            <a:ext cx="4381725" cy="13716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557761" y="4486161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https://ants2026.org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199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28905" y="6119303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https://ppsn2026.disi.unitn.it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72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83" y="0"/>
            <a:ext cx="546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52" y="563810"/>
            <a:ext cx="590323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44" y="3431258"/>
            <a:ext cx="8182512" cy="14400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2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To Name a Few</a:t>
            </a:r>
            <a:endParaRPr lang="zh-CN" altLang="en-US" sz="2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43" y="4871258"/>
            <a:ext cx="5946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Black-Box Optimization (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BBO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properly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answer this seemingly simple question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interdisciplinary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perspective may be needed to show its necessity</a:t>
            </a:r>
          </a:p>
          <a:p>
            <a:pPr lvl="2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perspective may help to deepen our understanding</a:t>
            </a:r>
          </a:p>
          <a:p>
            <a:pPr lvl="2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 marL="0" indent="0">
              <a:buNone/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73" y="4153175"/>
            <a:ext cx="948585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8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and Field Diversity in BBO</a:t>
            </a:r>
            <a:r>
              <a:rPr lang="en-US" altLang="zh-CN" sz="22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(NOTE that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subtle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differences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them </a:t>
            </a:r>
            <a:r>
              <a:rPr lang="en-US" altLang="zh-CN" sz="22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not considered here)</a:t>
            </a:r>
            <a:endParaRPr lang="zh-CN" altLang="en-US" sz="22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Derivative-Free Optimization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 Search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Design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Generation-And-Test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Optimization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Gradient-Free Optimization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Carlo-Based Optimization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Nondifferentiable Optimization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Without Derivatives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Search/Optimization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Simulation-Based Optimization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Zeroth-Order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supplement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CN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Hybridization</a:t>
            </a:r>
            <a:r>
              <a:rPr lang="en-US" altLang="zh-CN" sz="18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b="1" u="sng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41537" y="1592869"/>
            <a:ext cx="545046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</a:t>
            </a:r>
            <a:r>
              <a:rPr lang="en-US" altLang="zh-CN" sz="1600" b="1" u="sng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(NOT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complete):</a:t>
            </a:r>
          </a:p>
          <a:p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IEEE Control Systems Society (</a:t>
            </a:r>
            <a:r>
              <a:rPr lang="en-US" altLang="zh-CN" sz="1600" b="1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Federation of Automatic Control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Society for Industrial and Applied Mathematics (</a:t>
            </a:r>
            <a:r>
              <a:rPr lang="en-US" altLang="zh-CN" sz="1600" b="1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SIOPT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SICON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ACM Special Interest Group on Genetic and Evolutionary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TELO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GECCO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FOGA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Computational Intelligence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TEVC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CEC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SSCI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ECJ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Machine Learning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MH/SC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ASOC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PPSN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Programming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 (Util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 Mathematical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Institute for Operations Research and the Management Sciences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IJOC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RLJ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RLC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American Statistical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Association + Royal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Society; </a:t>
            </a:r>
            <a:endParaRPr lang="en-US" altLang="zh-CN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SIJ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IJSIR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CIJ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ANTS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1600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ICSI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753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Diversity in BBO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(NOTE that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all 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algorithm choices are considered here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an </a:t>
            </a:r>
            <a:r>
              <a:rPr lang="en-US" altLang="zh-CN" sz="2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enumerative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list is really hard)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94" y="3323607"/>
            <a:ext cx="3222206" cy="180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69794" y="5123607"/>
            <a:ext cx="32222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https://icml.cc/media/icml-2019/Slides/4336.pdf</a:t>
            </a:r>
            <a:endParaRPr lang="en-US" altLang="zh-C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60000" y="1703607"/>
            <a:ext cx="323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imensions of classification: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vs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vs Randomized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vs Model-Free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57790" y="5858054"/>
            <a:ext cx="4089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ased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ptimization 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(CBO)</a:t>
            </a:r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[Fornasier et al., 2024, SIOPT]</a:t>
            </a:r>
          </a:p>
        </p:txBody>
      </p:sp>
      <p:sp>
        <p:nvSpPr>
          <p:cNvPr id="12" name="矩形 11"/>
          <p:cNvSpPr/>
          <p:nvPr/>
        </p:nvSpPr>
        <p:spPr>
          <a:xfrm>
            <a:off x="3724147" y="4781111"/>
            <a:ext cx="15117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 Arbitrary Order</a:t>
            </a:r>
            <a:r>
              <a:rPr lang="en-US" altLang="zh-CN" sz="1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200" u="sng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53247" y="6306839"/>
            <a:ext cx="1853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Coevolution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1" y="1809000"/>
            <a:ext cx="5632119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28" y="729000"/>
            <a:ext cx="6092572" cy="54000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Diversity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19793" y="3221182"/>
            <a:ext cx="5586152" cy="5902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8299" y="5316196"/>
            <a:ext cx="54891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Glover is an elected member of the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National Academy of Engineering"/>
              </a:rPr>
              <a:t>U.S. National Academy of Engineering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 is the recipient of the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John von Neumann Theory Prize"/>
              </a:rPr>
              <a:t>John von Neumann Theory Prize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highest honor of the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Institute for Operations Research and the Management Sciences.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6080" y="6488668"/>
            <a:ext cx="7605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://en.wikipedia.org/wiki/Fred_W._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Glover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Use/Design BBO Algorithms?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“BBO methods are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sometimes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convenience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rather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by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necessity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Larson et al., 2019, Acta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“Many of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customers would have gone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elsewhere if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had been asked to specify the first derivatives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r>
              <a:rPr lang="en-US" altLang="zh-CN" sz="2100" b="1" dirty="0" smtClean="0">
                <a:solidFill>
                  <a:prstClr val="white">
                    <a:lumMod val="50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[Powell, 1998, Acta </a:t>
            </a:r>
            <a:r>
              <a:rPr lang="en-US" altLang="zh-CN" sz="2100" b="1" dirty="0">
                <a:solidFill>
                  <a:prstClr val="white">
                    <a:lumMod val="50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Numerica]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u="sng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(Just to name a few)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Berahas, Byrd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Nocedal,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Derivative-free optimization of noisy functions via quasi-Newton methods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 Journal on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Larson, Menickelly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Wild,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Derivative-free optimization methods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Acta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Conn, Scheinberg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Vicente,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derivative-free optimization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 for Industrial and Applied Mathematics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(Cited by &gt; 2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Powell,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1998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search algorithms for optimization calculations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Acta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1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44" y="369000"/>
            <a:ext cx="9197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2835</Words>
  <Application>Microsoft Office PowerPoint</Application>
  <PresentationFormat>宽屏</PresentationFormat>
  <Paragraphs>223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宋体</vt:lpstr>
      <vt:lpstr>Arial</vt:lpstr>
      <vt:lpstr>Calibri</vt:lpstr>
      <vt:lpstr>Calibri Light</vt:lpstr>
      <vt:lpstr>Times New Roman</vt:lpstr>
      <vt:lpstr>Office 主题</vt:lpstr>
      <vt:lpstr>Some Advances and Challenges on POPulation-Based Randomized Optimization Algorithms (POP) for High-Dimensional Black-Box Optimization/Search (BBO)</vt:lpstr>
      <vt:lpstr>PowerPoint 演示文稿</vt:lpstr>
      <vt:lpstr>Just To Name a Few</vt:lpstr>
      <vt:lpstr>What is Black-Box Optimization (BBO)?</vt:lpstr>
      <vt:lpstr>Name and Field Diversity in BBO (NOTE that subtle differences between them are not considered here)</vt:lpstr>
      <vt:lpstr>Algorithm Diversity in BBO (NOTE that not all of algorithm choices are considered here: Obtaining an enumerative list is really hard)</vt:lpstr>
      <vt:lpstr>Algorithm Diversity</vt:lpstr>
      <vt:lpstr>When to Use/Design BBO Algorithms?</vt:lpstr>
      <vt:lpstr>PowerPoint 演示文稿</vt:lpstr>
      <vt:lpstr>Pattern/Direct Search (PS/DS)</vt:lpstr>
      <vt:lpstr>Randomized Search/Optimization (RS/RO): Part 1 – AC / OR / MP</vt:lpstr>
      <vt:lpstr>Randomized Search/Optimization (RS/RO): Part 2 – AI / ML / CM</vt:lpstr>
      <vt:lpstr>POPulation-Based Randomized Optimization Algorithms (e.g., EA/SI)</vt:lpstr>
      <vt:lpstr>Evolution Strategies (ES) / Natural Evolution Strategies (NES) / Persistent Evolution Strategies (PES)</vt:lpstr>
      <vt:lpstr>PowerPoint 演示文稿</vt:lpstr>
      <vt:lpstr>Particle Swarm Optimizer (PSO) / Consensus-Based Optimization (CBO)</vt:lpstr>
      <vt:lpstr>POPulation-Based Randomized Optimization Algorithms (e.g., EA/SI)</vt:lpstr>
      <vt:lpstr>Challenges in Distributed Optimization: Interference from Interactions</vt:lpstr>
      <vt:lpstr>PowerPoint 演示文稿</vt:lpstr>
      <vt:lpstr>PowerPoint 演示文稿</vt:lpstr>
      <vt:lpstr>My Own (Not Necessarily Entirely Correct) Opinions on BBO (≠ Absolute Truth)</vt:lpstr>
      <vt:lpstr>What Makes Some (Rather All) Algorithmic Versions of Meta-Heuristics Really “Stand Out (脱颖而出)”?: My Personal View</vt:lpstr>
      <vt:lpstr>Some of Other Representative BBO Algorithms Not Covered in This PPT</vt:lpstr>
      <vt:lpstr>Caution for This PPT Content ! (免责声明)</vt:lpstr>
      <vt:lpstr>The First Competition on Swarm Learning and Optimization (SLO) for Swarm Intelligence</vt:lpstr>
      <vt:lpstr>PowerPoint 演示文稿</vt:lpstr>
      <vt:lpstr>PowerPoint 演示文稿</vt:lpstr>
      <vt:lpstr>PowerPoint 演示文稿</vt:lpstr>
    </vt:vector>
  </TitlesOfParts>
  <Company>SUSTech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Advances and Challenges on Population-Based Randomzied Optimization Algorithms for High-Dimensional Black-Box Optimization</dc:title>
  <dc:creator>Windows 用户</dc:creator>
  <cp:lastModifiedBy>Windows 用户</cp:lastModifiedBy>
  <cp:revision>1373</cp:revision>
  <dcterms:created xsi:type="dcterms:W3CDTF">2025-08-22T14:31:36Z</dcterms:created>
  <dcterms:modified xsi:type="dcterms:W3CDTF">2025-09-13T06:01:11Z</dcterms:modified>
</cp:coreProperties>
</file>